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64" r:id="rId5"/>
    <p:sldId id="342" r:id="rId6"/>
    <p:sldId id="470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2" r:id="rId16"/>
    <p:sldId id="501" r:id="rId17"/>
    <p:sldId id="503" r:id="rId18"/>
    <p:sldId id="504" r:id="rId19"/>
    <p:sldId id="505" r:id="rId20"/>
    <p:sldId id="506" r:id="rId21"/>
    <p:sldId id="507" r:id="rId22"/>
    <p:sldId id="316" r:id="rId23"/>
    <p:sldId id="406" r:id="rId24"/>
    <p:sldId id="431" r:id="rId25"/>
    <p:sldId id="492" r:id="rId26"/>
    <p:sldId id="508" r:id="rId27"/>
    <p:sldId id="447" r:id="rId28"/>
    <p:sldId id="462" r:id="rId29"/>
    <p:sldId id="510" r:id="rId30"/>
    <p:sldId id="511" r:id="rId31"/>
    <p:sldId id="387" r:id="rId32"/>
    <p:sldId id="463" r:id="rId33"/>
    <p:sldId id="512" r:id="rId34"/>
    <p:sldId id="513" r:id="rId35"/>
    <p:sldId id="514" r:id="rId36"/>
    <p:sldId id="304" r:id="rId37"/>
    <p:sldId id="305" r:id="rId38"/>
    <p:sldId id="451" r:id="rId39"/>
    <p:sldId id="269" r:id="rId4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E9B"/>
    <a:srgbClr val="BCBCBE"/>
    <a:srgbClr val="E7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4700" autoAdjust="0"/>
  </p:normalViewPr>
  <p:slideViewPr>
    <p:cSldViewPr>
      <p:cViewPr>
        <p:scale>
          <a:sx n="90" d="100"/>
          <a:sy n="90" d="100"/>
        </p:scale>
        <p:origin x="384" y="3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461165-D375-4E0B-99E0-DC7E732CB970}" type="datetimeFigureOut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CFC621-5642-49F9-98C2-6BE1D01730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FC621-5642-49F9-98C2-6BE1D017307B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91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2C3E-0B58-4FDC-B792-BAE11E23A546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DCEB-324E-4DF8-8B9A-0A18E91D65A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F341-3455-41EA-82F6-515B27B1CF1D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7EEF-1633-4098-A1D3-17A7FC352D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C87A-E064-47C4-91B2-C823A58421F6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04E-4738-45DB-AA6E-51BB9CE4344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0456-5181-491B-9C7F-0DFD224F7541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F442-9713-49A8-AFF4-2A2A8B2ED19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EB17-C093-485E-AE6A-EB477B082D40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CFA6-563C-48B3-8FF0-4F93A1E122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F7E8-7404-4459-89CC-F4027F33A5E4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0818-77E5-4E23-BFAF-CB901EF295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5702-B3D6-479E-A3EC-084629CA8C05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1D01-C611-483F-B62D-912BABDA099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FB6F-9DAD-4F4D-A49F-5D1EE026F50A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8B3A-A3DC-44F0-B977-6815F862A83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05D0-44AA-43EA-8985-56DD03306F84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60EC-4578-4437-943F-EC2AB37A78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E3E4-C712-4CE1-8623-4FEE8ED1F9BF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543A-3918-46C5-A998-914EA1A5FF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F1B4-592A-4E7C-B7E8-D3E32414B3DE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80FE-36D8-4A52-8AFF-EA3466D403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794B2-51EF-443A-8C80-55DCFE084DF9}" type="datetime1">
              <a:rPr lang="cs-CZ"/>
              <a:pPr>
                <a:defRPr/>
              </a:pPr>
              <a:t>15.03.2021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89C278-FE3E-4527-841E-0F57240650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3.png@01D7012A.9CD7C6C0" TargetMode="External"/><Relationship Id="rId5" Type="http://schemas.openxmlformats.org/officeDocument/2006/relationships/image" Target="../media/image9.png"/><Relationship Id="rId4" Type="http://schemas.openxmlformats.org/officeDocument/2006/relationships/image" Target="cid:image002.png@01D70129.DDE7294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Projekty/2021/2021_01_18%20P&#345;ezkoum&#225;n&#237;%20SMS/_Fin/P3.xls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port-ostrava.cz/UserFiles/File/safety/externi-subjekty/2020_09_01%20Dodatek_CZ%20QMS_SMS_CM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port-ostrava.cz/cz/page-safet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dpis 9"/>
          <p:cNvSpPr>
            <a:spLocks noGrp="1"/>
          </p:cNvSpPr>
          <p:nvPr>
            <p:ph type="ctrTitle"/>
          </p:nvPr>
        </p:nvSpPr>
        <p:spPr>
          <a:xfrm>
            <a:off x="0" y="1412875"/>
            <a:ext cx="9144000" cy="2187575"/>
          </a:xfrm>
        </p:spPr>
        <p:txBody>
          <a:bodyPr/>
          <a:lstStyle/>
          <a:p>
            <a:pPr defTabSz="0"/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LRST </a:t>
            </a:r>
            <a:r>
              <a:rPr lang="en-GB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LAST</a:t>
            </a:r>
            <a: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</a:t>
            </a:r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16. 07. 2020</a:t>
            </a:r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(minulé zasedání 01. 12. 2020)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055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85245"/>
            <a:ext cx="5715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0" y="14662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11. 02. 2021 Poškození letadla při odbavení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C815A73-8809-4366-8D63-30C21C9D942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" y="2557830"/>
            <a:ext cx="4094386" cy="26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A200750-3F7A-4100-8EE4-C206CE10ED97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38" y="2583136"/>
            <a:ext cx="4700658" cy="2649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6756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16. 02. 2021 </a:t>
            </a:r>
            <a:r>
              <a:rPr lang="cs-CZ" sz="2800" b="1" dirty="0" err="1"/>
              <a:t>JetBlast</a:t>
            </a:r>
            <a:r>
              <a:rPr lang="cs-CZ" sz="2800" b="1" dirty="0"/>
              <a:t> APN S</a:t>
            </a:r>
          </a:p>
          <a:p>
            <a:pPr lvl="0" algn="ctr">
              <a:spcAft>
                <a:spcPts val="500"/>
              </a:spcAft>
            </a:pPr>
            <a:endParaRPr lang="cs-CZ" sz="2400" b="1" dirty="0"/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Při pojíždění k odletu letounu An IL-76 společnosti </a:t>
            </a:r>
            <a:r>
              <a:rPr lang="cs-CZ" sz="2400" dirty="0" err="1"/>
              <a:t>Aviacon</a:t>
            </a:r>
            <a:r>
              <a:rPr lang="cs-CZ" sz="2400" dirty="0"/>
              <a:t> </a:t>
            </a:r>
            <a:r>
              <a:rPr lang="cs-CZ" sz="2400" dirty="0" err="1"/>
              <a:t>Zitotrans</a:t>
            </a:r>
            <a:r>
              <a:rPr lang="cs-CZ" sz="2400" dirty="0"/>
              <a:t>, došlo vlivem jevu </a:t>
            </a:r>
            <a:r>
              <a:rPr lang="cs-CZ" sz="2400" dirty="0" err="1"/>
              <a:t>JetBlast</a:t>
            </a:r>
            <a:r>
              <a:rPr lang="cs-CZ" sz="2400" dirty="0"/>
              <a:t>, k odfouknutí dvou leteckých kontejnerů fy DHL Express.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Kontejnery byly uloženy bez koordinace s LKMT, na ULD vozících v prostoru APN S.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Letecké kontejnery poté dopadly na oplocení, které poškodily a dopadly za něj.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Následkem dopadu leteckých kontejnerů na oplocení došlo k jejich poškození a také k poškození několika plotových polí.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7030A0"/>
                </a:solidFill>
              </a:rPr>
              <a:t>Řešeno s fy. DHL Express, EGT.</a:t>
            </a:r>
          </a:p>
        </p:txBody>
      </p:sp>
    </p:spTree>
    <p:extLst>
      <p:ext uri="{BB962C8B-B14F-4D97-AF65-F5344CB8AC3E}">
        <p14:creationId xmlns:p14="http://schemas.microsoft.com/office/powerpoint/2010/main" val="16217562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4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16. 02. 2021 </a:t>
            </a:r>
            <a:r>
              <a:rPr lang="cs-CZ" sz="2800" b="1" dirty="0" err="1"/>
              <a:t>JetBlast</a:t>
            </a:r>
            <a:endParaRPr lang="cs-CZ" sz="2800" b="1" dirty="0"/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46504-4ECB-415B-AF66-8ED4B074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47" y="1989311"/>
            <a:ext cx="7613869" cy="41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10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4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16. 02. 2021 </a:t>
            </a:r>
            <a:r>
              <a:rPr lang="cs-CZ" sz="2800" b="1" dirty="0" err="1"/>
              <a:t>JetBlast</a:t>
            </a:r>
            <a:endParaRPr lang="cs-CZ" sz="2800" b="1" dirty="0"/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4E22FF-FD4E-4771-AE27-C8D62CCF2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272" y="2242158"/>
            <a:ext cx="4140200" cy="316661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532F4E7-211C-4F07-9B40-DF89A9B11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80" y="2268459"/>
            <a:ext cx="4283276" cy="31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67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34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23. 02. 2021 Nesprávně umístěné letadlo na APN</a:t>
            </a:r>
          </a:p>
          <a:p>
            <a:pPr lvl="0" algn="ctr">
              <a:spcAft>
                <a:spcPts val="500"/>
              </a:spcAft>
            </a:pPr>
            <a:r>
              <a:rPr lang="cs-CZ" sz="2800" b="1" dirty="0"/>
              <a:t>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V 21:00 hod., bylo v rámci kontroly letiště zaznamenáno nesprávně umístěné letadlo </a:t>
            </a:r>
            <a:r>
              <a:rPr lang="cs-CZ" sz="2400" dirty="0" err="1"/>
              <a:t>Tecnam</a:t>
            </a:r>
            <a:r>
              <a:rPr lang="cs-CZ" sz="2400" dirty="0"/>
              <a:t> P2006T, </a:t>
            </a:r>
            <a:r>
              <a:rPr lang="cs-CZ" sz="2400" dirty="0" err="1"/>
              <a:t>im</a:t>
            </a:r>
            <a:r>
              <a:rPr lang="cs-CZ" sz="2400" dirty="0"/>
              <a:t>. OK-MNM, společnosti F-Air.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Letadlo bylo umístěno mimo vyhrazená stání (APN), chybělo denní a noční značení.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7030A0"/>
                </a:solidFill>
              </a:rPr>
              <a:t>Řešeno s fy. F-AIR– bez odp.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904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0" y="1466292"/>
            <a:ext cx="9396536" cy="442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23. 02. 2021 Nesprávně umístěné letadlo na APN Elmontex</a:t>
            </a:r>
          </a:p>
          <a:p>
            <a:pPr indent="358775" algn="ctr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indent="358775" algn="ctr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indent="358775" algn="ctr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indent="358775" algn="ctr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indent="358775" algn="ctr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8681AF7-3226-4030-8EBF-B845998D0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30138"/>
            <a:ext cx="3711426" cy="33500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584B500-EE3C-4299-A3F9-455DEBDD1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430139"/>
            <a:ext cx="4104456" cy="33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9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9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28. 02. 2021 Únik paliva – hangár APN C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V 11:40 LT., byl zjištěn únik paliva přes těsnění palivoměru z ULAC </a:t>
            </a:r>
            <a:r>
              <a:rPr lang="cs-CZ" sz="2400" dirty="0" err="1"/>
              <a:t>reg</a:t>
            </a:r>
            <a:r>
              <a:rPr lang="cs-CZ" sz="2400" dirty="0"/>
              <a:t>. OK-ZUL70, který parkoval v malém hangáru na APN Centrál.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Velmi malé množství paliva se dostalo i do kanálu, který byl v blízkosti letadla.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HZS za pomocí sorbentu palivo ze země i z kanálu odstranili.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Pod letadlo byly umístěny záchytné vany a byl informován provozovatel Sky Point – jejich zástupci přijeli provést opravu letadla.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7030A0"/>
                </a:solidFill>
              </a:rPr>
              <a:t>Řešeno s fy. Sky Point Services – stanoveny nápravné opatření.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387574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3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28. 02. 2021 Únik paliva – hangár APN C</a:t>
            </a:r>
          </a:p>
          <a:p>
            <a:pPr algn="ctr">
              <a:spcAft>
                <a:spcPts val="500"/>
              </a:spcAft>
            </a:pPr>
            <a:endParaRPr lang="cs-CZ" sz="2800" dirty="0">
              <a:solidFill>
                <a:srgbClr val="7030A0"/>
              </a:solidFill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solidFill>
                <a:srgbClr val="7030A0"/>
              </a:solidFill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solidFill>
                <a:srgbClr val="7030A0"/>
              </a:solidFill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solidFill>
                <a:srgbClr val="7030A0"/>
              </a:solidFill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solidFill>
                <a:srgbClr val="7030A0"/>
              </a:solidFill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solidFill>
                <a:srgbClr val="7030A0"/>
              </a:solidFill>
            </a:endParaRPr>
          </a:p>
          <a:p>
            <a:pPr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0AFD7C-D4CE-4BFF-A5C1-5AF747F37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3" y="2808483"/>
            <a:ext cx="4011833" cy="25647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447E24B-9DE9-4E60-BB3A-EBC74DF16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85275"/>
            <a:ext cx="4236994" cy="25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570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15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13. 03. 2021 Požár IAC Lakovna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7030A0"/>
                </a:solidFill>
              </a:rPr>
              <a:t>V řešení</a:t>
            </a:r>
            <a:endParaRPr lang="cs-CZ" sz="3200" b="1" dirty="0"/>
          </a:p>
          <a:p>
            <a:pPr algn="ctr">
              <a:spcAft>
                <a:spcPts val="500"/>
              </a:spcAft>
            </a:pP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898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Audity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ovéPole 9">
            <a:extLst>
              <a:ext uri="{FF2B5EF4-FFF2-40B4-BE49-F238E27FC236}">
                <a16:creationId xmlns:a16="http://schemas.microsoft.com/office/drawing/2014/main" id="{9640655E-584C-4A5B-AC23-156F7411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37939"/>
            <a:ext cx="9144000" cy="8951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Audity</a:t>
            </a:r>
          </a:p>
          <a:p>
            <a:pPr lvl="0" algn="ctr">
              <a:spcAft>
                <a:spcPts val="50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Externí audity 11/2020 – 02 / 2021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3037939"/>
            <a:ext cx="9144000" cy="8951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Provozní události</a:t>
            </a:r>
          </a:p>
          <a:p>
            <a:pPr lvl="0" algn="ctr">
              <a:spcAft>
                <a:spcPts val="50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 01. 12. 2020 do 15. 03. 2021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5287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Audity SMS (CMS)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14127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Program externích auditů – externí subjekty 2021</a:t>
            </a: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3FAF96-C68A-4C54-8267-C0866D3FB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56781"/>
            <a:ext cx="5769224" cy="43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28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Regulatorní audity ÚCL 2021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1412776"/>
            <a:ext cx="9144000" cy="4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endParaRPr lang="cs-CZ" sz="2400" dirty="0"/>
          </a:p>
          <a:p>
            <a:pPr marL="514350" indent="-514350" algn="ctr">
              <a:spcAft>
                <a:spcPts val="500"/>
              </a:spcAft>
              <a:buFont typeface="+mj-lt"/>
              <a:buAutoNum type="romanUcPeriod" startAt="3"/>
            </a:pPr>
            <a:r>
              <a:rPr lang="cs-CZ" sz="2800" dirty="0"/>
              <a:t>Regulatorní audit</a:t>
            </a:r>
            <a:br>
              <a:rPr lang="cs-CZ" sz="2400" dirty="0"/>
            </a:br>
            <a:r>
              <a:rPr lang="cs-CZ" sz="2400" b="1" dirty="0"/>
              <a:t>31. týden: 2. 8. – 6. 8. 2021</a:t>
            </a:r>
            <a:br>
              <a:rPr lang="cs-CZ" sz="2400" b="1" dirty="0"/>
            </a:br>
            <a:r>
              <a:rPr lang="cs-CZ" sz="2400" b="1" dirty="0"/>
              <a:t>Požadavky na personál a Letištní pohotovostní plánování</a:t>
            </a:r>
            <a:br>
              <a:rPr lang="cs-CZ" sz="2400" dirty="0"/>
            </a:br>
            <a:endParaRPr lang="cs-CZ" sz="2400" dirty="0"/>
          </a:p>
          <a:p>
            <a:pPr marL="514350" indent="-514350" algn="ctr">
              <a:spcAft>
                <a:spcPts val="500"/>
              </a:spcAft>
              <a:buFont typeface="+mj-lt"/>
              <a:buAutoNum type="romanUcPeriod" startAt="3"/>
            </a:pPr>
            <a:endParaRPr lang="cs-CZ" sz="2400" dirty="0"/>
          </a:p>
          <a:p>
            <a:pPr marL="514350" indent="-514350" algn="ctr">
              <a:spcAft>
                <a:spcPts val="500"/>
              </a:spcAft>
              <a:buFont typeface="+mj-lt"/>
              <a:buAutoNum type="romanUcPeriod" startAt="3"/>
            </a:pPr>
            <a:r>
              <a:rPr lang="cs-CZ" sz="2800" dirty="0"/>
              <a:t>Regulatorní audit</a:t>
            </a:r>
            <a:br>
              <a:rPr lang="cs-CZ" sz="2400" dirty="0"/>
            </a:br>
            <a:r>
              <a:rPr lang="cs-CZ" sz="2400" b="1" dirty="0"/>
              <a:t>44. týden: 1. 11. – 5. 11. 2021</a:t>
            </a:r>
            <a:br>
              <a:rPr lang="cs-CZ" sz="2400" b="1" dirty="0"/>
            </a:br>
            <a:r>
              <a:rPr lang="cs-CZ" sz="2400" b="1" dirty="0"/>
              <a:t>Program výcviku a přezkoumání odborné způsobilosti (včetně RFFS)</a:t>
            </a:r>
            <a:br>
              <a:rPr lang="cs-CZ" sz="2400" b="1" dirty="0"/>
            </a:br>
            <a:r>
              <a:rPr lang="en-US" sz="1400" dirty="0"/>
              <a:t> Rescue and Fire Fighting Services</a:t>
            </a:r>
            <a:endParaRPr lang="cs-CZ" sz="1400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2329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Přezkoumání SMS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hlinkClick r:id="rId3" action="ppaction://hlinkfile"/>
            <a:extLst>
              <a:ext uri="{FF2B5EF4-FFF2-40B4-BE49-F238E27FC236}">
                <a16:creationId xmlns:a16="http://schemas.microsoft.com/office/drawing/2014/main" id="{A37F1EB5-052D-4B73-A2F0-B07E1AB3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70908"/>
            <a:ext cx="6696744" cy="4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35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Hodnocení výkonnosti externích subjektů 2020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D03C95C-7675-4CAD-A524-967FE9563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59" y="1900861"/>
            <a:ext cx="2600325" cy="38576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A33A99C-369C-41E3-A3C9-59D02DC8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93" y="1471555"/>
            <a:ext cx="5117771" cy="46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0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08049"/>
          </a:xfrm>
        </p:spPr>
        <p:txBody>
          <a:bodyPr/>
          <a:lstStyle/>
          <a:p>
            <a:r>
              <a:rPr lang="cs-CZ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Smluvní činnosti a koordinace s jinými organizacemi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141277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cs-CZ" sz="2400" b="1" dirty="0"/>
              <a:t>Vznik / doplnění koordinačních dohod se subjekty působícími na letišti, které mají vliv na bezpečnost</a:t>
            </a: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44810875-FA0D-4BD5-8D2C-B4F658335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14" y="2358159"/>
            <a:ext cx="6641554" cy="38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2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08049"/>
          </a:xfrm>
        </p:spPr>
        <p:txBody>
          <a:bodyPr/>
          <a:lstStyle/>
          <a:p>
            <a:r>
              <a:rPr lang="cs-CZ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Compliance management </a:t>
            </a:r>
            <a:r>
              <a:rPr lang="cs-CZ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system</a:t>
            </a:r>
            <a:r>
              <a:rPr lang="cs-CZ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(CMS)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6CC00F-D518-445F-AEC2-C822A8FAE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1" y="1511708"/>
            <a:ext cx="7042501" cy="46489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DC50A73-398E-467E-8BC5-7755829F3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2739934"/>
            <a:ext cx="50577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70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08049"/>
          </a:xfrm>
        </p:spPr>
        <p:txBody>
          <a:bodyPr/>
          <a:lstStyle/>
          <a:p>
            <a:r>
              <a:rPr lang="cs-CZ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Roční vyhodnocení LRS Programu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1944831-A248-40A6-8CF5-2040821B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56868"/>
            <a:ext cx="8983552" cy="38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881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08049"/>
          </a:xfrm>
        </p:spPr>
        <p:txBody>
          <a:bodyPr/>
          <a:lstStyle/>
          <a:p>
            <a:r>
              <a:rPr lang="cs-CZ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BioL</a:t>
            </a:r>
            <a:endParaRPr lang="cs-CZ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568502-CB5B-4760-9021-6C6D80B49D94}"/>
              </a:ext>
            </a:extLst>
          </p:cNvPr>
          <p:cNvSpPr txBox="1"/>
          <p:nvPr/>
        </p:nvSpPr>
        <p:spPr>
          <a:xfrm>
            <a:off x="0" y="140706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Vyhodnocení rizik pro letový provoz letiště Ostrava – Mošnov, r. 2020 (Risk </a:t>
            </a:r>
            <a:r>
              <a:rPr lang="cs-CZ" sz="2400" b="1" dirty="0" err="1"/>
              <a:t>assessment</a:t>
            </a:r>
            <a:r>
              <a:rPr lang="cs-CZ" sz="2400" b="1" dirty="0"/>
              <a:t>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7627E4-B834-463B-BD8D-C48AEF27D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48880"/>
            <a:ext cx="6705600" cy="18478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D1BEBEE-5A51-4417-911B-C41B9F0FA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4654421"/>
            <a:ext cx="7400925" cy="13525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4DFE478-A715-42B5-8FC0-F258FBB46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102" y="2413600"/>
            <a:ext cx="2093233" cy="2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84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Safety </a:t>
            </a:r>
            <a:r>
              <a:rPr lang="cs-CZ" sz="3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Portal</a:t>
            </a:r>
            <a:endParaRPr lang="cs-CZ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56E83AF-D6E6-4059-B4BB-75866C4C8182}"/>
              </a:ext>
            </a:extLst>
          </p:cNvPr>
          <p:cNvSpPr/>
          <p:nvPr/>
        </p:nvSpPr>
        <p:spPr>
          <a:xfrm>
            <a:off x="0" y="14128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>
                <a:hlinkClick r:id="rId3"/>
              </a:rPr>
              <a:t>http://www.airport-ostrava.cz/cz/page-safety//</a:t>
            </a:r>
            <a:r>
              <a:rPr lang="cs-CZ" sz="2800" b="1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FB8E1C-7750-4C4C-B7FF-B46BF50E0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24" y="2136229"/>
            <a:ext cx="7620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3232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Platné provozní pokyny (výběr)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-33266" y="1412875"/>
            <a:ext cx="9144000" cy="24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400" dirty="0"/>
              <a:t>Opatření GŘ 1_2021 </a:t>
            </a:r>
            <a:r>
              <a:rPr lang="cs-CZ" sz="2400" dirty="0" err="1"/>
              <a:t>Koronavirus</a:t>
            </a:r>
            <a:endParaRPr lang="cs-CZ" sz="2400" dirty="0"/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  <a:tabLst>
                <a:tab pos="449263" algn="l"/>
              </a:tabLst>
            </a:pPr>
            <a:r>
              <a:rPr lang="cs-CZ" sz="2400" dirty="0"/>
              <a:t>Předpoklad plánována uzavírka RWY</a:t>
            </a:r>
            <a:br>
              <a:rPr lang="cs-CZ" sz="2400" dirty="0"/>
            </a:br>
            <a:r>
              <a:rPr lang="cs-CZ" sz="2000" dirty="0"/>
              <a:t>- </a:t>
            </a:r>
            <a:r>
              <a:rPr lang="pl-PL" sz="2000" dirty="0"/>
              <a:t>Od </a:t>
            </a:r>
            <a:r>
              <a:rPr lang="pl-PL" sz="2000" b="1" dirty="0"/>
              <a:t>23.04.2021</a:t>
            </a:r>
            <a:r>
              <a:rPr lang="pl-PL" sz="2000" dirty="0"/>
              <a:t> 22:00UTC – do </a:t>
            </a:r>
            <a:r>
              <a:rPr lang="pl-PL" sz="2000" b="1" dirty="0"/>
              <a:t>26.04.2021</a:t>
            </a:r>
            <a:r>
              <a:rPr lang="pl-PL" sz="2000" dirty="0"/>
              <a:t> 03:00UTC</a:t>
            </a:r>
            <a:br>
              <a:rPr lang="cs-CZ" sz="2000" dirty="0"/>
            </a:br>
            <a:r>
              <a:rPr lang="cs-CZ" sz="2000" dirty="0"/>
              <a:t>- Letiště uzavřeno z důvodů opravy betonového povrchu dráhy </a:t>
            </a:r>
            <a:br>
              <a:rPr lang="cs-CZ" sz="2000" dirty="0"/>
            </a:br>
            <a:r>
              <a:rPr lang="cs-CZ" sz="2000" dirty="0"/>
              <a:t>  RWY 04/22.  </a:t>
            </a:r>
            <a:br>
              <a:rPr lang="cs-CZ" sz="2000" dirty="0"/>
            </a:br>
            <a:r>
              <a:rPr lang="cs-CZ" sz="2000" dirty="0"/>
              <a:t>- Lety vrtulníků policie a LZS v případě ohrožení života </a:t>
            </a:r>
            <a:br>
              <a:rPr lang="cs-CZ" sz="2000" dirty="0"/>
            </a:br>
            <a:r>
              <a:rPr lang="cs-CZ" sz="2000" dirty="0"/>
              <a:t>  umožněny na FATO/TLOF po žádosti u provozovatele letiště</a:t>
            </a:r>
            <a:endParaRPr lang="pl-PL" sz="2000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74E5617-623A-46FF-869F-A64EE405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018899"/>
            <a:ext cx="1802605" cy="24034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F4AA85-D0B6-4708-A7CF-5390B7E77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635" y="4005064"/>
            <a:ext cx="1802605" cy="24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401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305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03. 12. 2020 Únik paliva APN S</a:t>
            </a:r>
          </a:p>
          <a:p>
            <a:pPr lvl="0" algn="ctr">
              <a:spcAft>
                <a:spcPts val="500"/>
              </a:spcAft>
            </a:pPr>
            <a:endParaRPr lang="cs-CZ" sz="2400" b="1" dirty="0"/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V 02:17 LT., při plnění letadla Boeing 767-33P došlo k úniku paliva z cisterny C12 o celkovém množství cca 50 litrů. </a:t>
            </a:r>
          </a:p>
          <a:p>
            <a:pPr marL="361950" lvl="0" indent="-36195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Příčinou byly uvolněné šrouby na přírubě čerpadla. 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Zásah HZS.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7030A0"/>
                </a:solidFill>
              </a:rPr>
              <a:t>Řešeno s fy. BGS. Stanoveny nápravné opatření</a:t>
            </a:r>
          </a:p>
        </p:txBody>
      </p:sp>
    </p:spTree>
    <p:extLst>
      <p:ext uri="{BB962C8B-B14F-4D97-AF65-F5344CB8AC3E}">
        <p14:creationId xmlns:p14="http://schemas.microsoft.com/office/powerpoint/2010/main" val="207168907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Parkování letadel v areálu OKA 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-33266" y="1412875"/>
            <a:ext cx="9144000" cy="33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Záměr</a:t>
            </a:r>
            <a:b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Deklarováno 5-7 letadel (B737,  A320) na TWY G 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1x za cca 30dní bude potřeba přetáhnout do hangáru JAT –&gt; 1-2x letadla/ týden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Letadla za pásem RWY ve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vyplocené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zóně na TWY G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Letadla odstavena na jedné straně TWY G, co nejvíce ke kraji, tak aby byl umožněn přetah</a:t>
            </a:r>
            <a:endParaRPr lang="pl-PL" sz="2400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6161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Parkování letadel v areálu OKA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-33266" y="1412875"/>
            <a:ext cx="9144000" cy="36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Předpoklady</a:t>
            </a:r>
            <a:b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TWY G bude oplocena přenosným oplocením – viz. příloha –  zajistí LO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Přetahy letadel tahačem a řidičem JAT – prioritně přes TWY A  – zajistí JAT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Případné další pohyby mechaniků do zóny na TWY G okolo letiště přes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Petřvaldík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po obslužné komunikaci mimo RWY.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aplikaci postupů LVP není možné provádět ani se přesunovat na TWY G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zimním období – úklid sněhu dle technických možností provozovatele.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Handlingová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technika(GPU, schody),  dle požadavku –  zajistí LO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JAT avizuje potřebu přemístění letadla alespoň 24h dopředu </a:t>
            </a: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7160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Parkování letadel v areálu OKA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F4CA0D7-5FD9-4043-BD9A-2EFE8190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29789"/>
            <a:ext cx="7416824" cy="46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7127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004487-2027-4309-BEF1-E775C47A1831}"/>
              </a:ext>
            </a:extLst>
          </p:cNvPr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3" name="Nadpis 10">
            <a:extLst>
              <a:ext uri="{FF2B5EF4-FFF2-40B4-BE49-F238E27FC236}">
                <a16:creationId xmlns:a16="http://schemas.microsoft.com/office/drawing/2014/main" id="{51157446-72DA-4E9C-8FAD-64865F3F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747712"/>
          </a:xfrm>
        </p:spPr>
        <p:txBody>
          <a:bodyPr/>
          <a:lstStyle/>
          <a:p>
            <a:r>
              <a:rPr lang="cs-CZ" altLang="cs-CZ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Nové bezpečnostní prvky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03C523-1A27-43C5-B7B1-FA39E8D27422}"/>
              </a:ext>
            </a:extLst>
          </p:cNvPr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86F181-4842-40E3-B969-17E0990898D3}"/>
              </a:ext>
            </a:extLst>
          </p:cNvPr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6" name="TextovéPole 9">
            <a:extLst>
              <a:ext uri="{FF2B5EF4-FFF2-40B4-BE49-F238E27FC236}">
                <a16:creationId xmlns:a16="http://schemas.microsoft.com/office/drawing/2014/main" id="{8202EE39-63DE-4190-8639-507F37AF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4277"/>
            <a:ext cx="91439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Instalace rychle – uzavíratelných bran (SRA 1 a SRA2)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Financováno z projektu SFDI 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TextovéPole 8">
            <a:extLst>
              <a:ext uri="{FF2B5EF4-FFF2-40B4-BE49-F238E27FC236}">
                <a16:creationId xmlns:a16="http://schemas.microsoft.com/office/drawing/2014/main" id="{5A5CFB02-AB05-4C63-BB0E-57739A65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www.airport-</a:t>
            </a:r>
            <a:r>
              <a:rPr lang="cs-CZ" altLang="cs-CZ" sz="1200" dirty="0" err="1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ostrava.cz</a:t>
            </a:r>
            <a:endParaRPr lang="cs-CZ" altLang="cs-CZ" sz="1200" dirty="0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8" name="Zástupný symbol pro číslo snímku 11">
            <a:extLst>
              <a:ext uri="{FF2B5EF4-FFF2-40B4-BE49-F238E27FC236}">
                <a16:creationId xmlns:a16="http://schemas.microsoft.com/office/drawing/2014/main" id="{98DEE7E5-A946-4D8B-9085-7A1BACF2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5097F6D-2620-427D-BB3E-37A3B207EF50}" type="slidenum">
              <a:rPr lang="cs-CZ" altLang="cs-CZ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33</a:t>
            </a:fld>
            <a:endParaRPr lang="cs-CZ" altLang="cs-CZ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Logo-Ostrava-Airport-2017_GIF"/>
          <p:cNvPicPr>
            <a:picLocks noChangeAspect="1" noChangeArrowheads="1"/>
          </p:cNvPicPr>
          <p:nvPr/>
        </p:nvPicPr>
        <p:blipFill>
          <a:blip r:embed="rId2" cstate="print"/>
          <a:srcRect l="4996" t="10391" r="5078" b="21613"/>
          <a:stretch>
            <a:fillRect/>
          </a:stretch>
        </p:blipFill>
        <p:spPr bwMode="auto">
          <a:xfrm>
            <a:off x="6732240" y="5949280"/>
            <a:ext cx="2079625" cy="584200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024CD47-7DBA-441F-AAD5-1112C363E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81" y="2420888"/>
            <a:ext cx="6315671" cy="35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65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004487-2027-4309-BEF1-E775C47A1831}"/>
              </a:ext>
            </a:extLst>
          </p:cNvPr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3" name="Nadpis 10">
            <a:extLst>
              <a:ext uri="{FF2B5EF4-FFF2-40B4-BE49-F238E27FC236}">
                <a16:creationId xmlns:a16="http://schemas.microsoft.com/office/drawing/2014/main" id="{51157446-72DA-4E9C-8FAD-64865F3F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747712"/>
          </a:xfrm>
        </p:spPr>
        <p:txBody>
          <a:bodyPr/>
          <a:lstStyle/>
          <a:p>
            <a:r>
              <a:rPr lang="cs-CZ" altLang="cs-CZ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Aktualizace mezinárodní legislativy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03C523-1A27-43C5-B7B1-FA39E8D27422}"/>
              </a:ext>
            </a:extLst>
          </p:cNvPr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86F181-4842-40E3-B969-17E0990898D3}"/>
              </a:ext>
            </a:extLst>
          </p:cNvPr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6" name="TextovéPole 9">
            <a:extLst>
              <a:ext uri="{FF2B5EF4-FFF2-40B4-BE49-F238E27FC236}">
                <a16:creationId xmlns:a16="http://schemas.microsoft.com/office/drawing/2014/main" id="{8202EE39-63DE-4190-8639-507F37AF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2563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Aktualizace prováděcího předpisu (Nařízení EU č. 1998/2015)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Aktualizace především v oblasti carga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Proces ověřování spolehlivosti –  ruší se 5letá lhůta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TextovéPole 8">
            <a:extLst>
              <a:ext uri="{FF2B5EF4-FFF2-40B4-BE49-F238E27FC236}">
                <a16:creationId xmlns:a16="http://schemas.microsoft.com/office/drawing/2014/main" id="{5A5CFB02-AB05-4C63-BB0E-57739A65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www.airport-</a:t>
            </a:r>
            <a:r>
              <a:rPr lang="cs-CZ" altLang="cs-CZ" sz="1200" dirty="0" err="1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ostrava.cz</a:t>
            </a:r>
            <a:endParaRPr lang="cs-CZ" altLang="cs-CZ" sz="1200" dirty="0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8" name="Zástupný symbol pro číslo snímku 11">
            <a:extLst>
              <a:ext uri="{FF2B5EF4-FFF2-40B4-BE49-F238E27FC236}">
                <a16:creationId xmlns:a16="http://schemas.microsoft.com/office/drawing/2014/main" id="{98DEE7E5-A946-4D8B-9085-7A1BACF2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5097F6D-2620-427D-BB3E-37A3B207EF50}" type="slidenum">
              <a:rPr lang="cs-CZ" altLang="cs-CZ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34</a:t>
            </a:fld>
            <a:endParaRPr lang="cs-CZ" altLang="cs-CZ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Logo-Ostrava-Airport-2017_GIF"/>
          <p:cNvPicPr>
            <a:picLocks noChangeAspect="1" noChangeArrowheads="1"/>
          </p:cNvPicPr>
          <p:nvPr/>
        </p:nvPicPr>
        <p:blipFill>
          <a:blip r:embed="rId2" cstate="print"/>
          <a:srcRect l="4996" t="10391" r="5078" b="21613"/>
          <a:stretch>
            <a:fillRect/>
          </a:stretch>
        </p:blipFill>
        <p:spPr bwMode="auto">
          <a:xfrm>
            <a:off x="6732240" y="5949280"/>
            <a:ext cx="2079625" cy="584200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70E2512-3B30-47CD-B046-369E25804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13" y="4078739"/>
            <a:ext cx="1871602" cy="17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799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Aktuální projekty a další věci k projednání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1412776"/>
            <a:ext cx="9144000" cy="17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400" dirty="0"/>
              <a:t>Rekonstrukce RWY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400" dirty="0" err="1"/>
              <a:t>Cargo</a:t>
            </a:r>
            <a:r>
              <a:rPr lang="cs-CZ" sz="2400" dirty="0"/>
              <a:t> terminály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400" dirty="0"/>
              <a:t>Očekávaný provoz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400" dirty="0"/>
              <a:t>ADQ duben 2021 Prostor 3</a:t>
            </a: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40941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0"/>
          <p:cNvSpPr>
            <a:spLocks noGrp="1"/>
          </p:cNvSpPr>
          <p:nvPr>
            <p:ph type="ctrTitle"/>
          </p:nvPr>
        </p:nvSpPr>
        <p:spPr>
          <a:xfrm>
            <a:off x="685800" y="2463800"/>
            <a:ext cx="7772400" cy="1470025"/>
          </a:xfrm>
        </p:spPr>
        <p:txBody>
          <a:bodyPr/>
          <a:lstStyle/>
          <a:p>
            <a:r>
              <a:rPr lang="cs-CZ" sz="4000" b="1" dirty="0">
                <a:solidFill>
                  <a:srgbClr val="1E5E9B"/>
                </a:solidFill>
                <a:latin typeface="Tahoma" pitchFamily="34" charset="0"/>
                <a:cs typeface="Tahoma" pitchFamily="34" charset="0"/>
              </a:rPr>
              <a:t>Děkuji za pozornost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198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pic>
        <p:nvPicPr>
          <p:cNvPr id="8199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03. 12. 2020 Únik paliva APN S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C25E1C-C945-4671-BED6-FEF61A3F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268" y="1944695"/>
            <a:ext cx="4904549" cy="36784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508BE7-B32E-44BA-9FF1-77B895B60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939694"/>
            <a:ext cx="3312492" cy="44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890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474" y="1412875"/>
            <a:ext cx="9144000" cy="139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18. 12. 2020 FOD APN N (IAC)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Nevhodně uloženy díly lešení na APN N.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7030A0"/>
                </a:solidFill>
              </a:rPr>
              <a:t>Interní kontrola IAC </a:t>
            </a:r>
            <a:r>
              <a:rPr lang="cs-CZ" sz="2400" dirty="0">
                <a:solidFill>
                  <a:srgbClr val="7030A0"/>
                </a:solidFill>
                <a:sym typeface="Wingdings" panose="05000000000000000000" pitchFamily="2" charset="2"/>
              </a:rPr>
              <a:t> úklid, s</a:t>
            </a:r>
            <a:r>
              <a:rPr lang="cs-CZ" sz="2400" dirty="0">
                <a:solidFill>
                  <a:srgbClr val="7030A0"/>
                </a:solidFill>
              </a:rPr>
              <a:t>tanoveny nápravné opatření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FC8269-B814-47DC-A5E6-0CD0641DB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24944"/>
            <a:ext cx="5754216" cy="32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36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3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429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30. 01. 2021 a 02. 02. 2021</a:t>
            </a:r>
          </a:p>
          <a:p>
            <a:pPr lvl="0" algn="ctr">
              <a:spcAft>
                <a:spcPts val="500"/>
              </a:spcAft>
            </a:pPr>
            <a:r>
              <a:rPr lang="cs-CZ" sz="2800" b="1" dirty="0"/>
              <a:t>Závada ovládání SZZ AMS.2 LKT</a:t>
            </a:r>
          </a:p>
          <a:p>
            <a:pPr lvl="0" algn="ctr">
              <a:spcAft>
                <a:spcPts val="500"/>
              </a:spcAft>
            </a:pPr>
            <a:endParaRPr lang="cs-CZ" sz="2400" b="1" dirty="0"/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/>
              <a:t>Závada technického zařízení ATM / letištního. V 10:35 hod. </a:t>
            </a:r>
            <a:r>
              <a:rPr lang="cs-CZ" sz="2000" b="1" dirty="0"/>
              <a:t>nebylo možné návěstidla zhasnout </a:t>
            </a:r>
            <a:r>
              <a:rPr lang="cs-CZ" sz="2000" dirty="0"/>
              <a:t>ani z jedné stanice AMS na TWR. 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/>
              <a:t>Obě stanice přestaly reagovat na pokusy o ovládání.  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/>
              <a:t>30. 01. 2021 Let ASQ503 přistál na dráhu s rozsvícenými osovými návěstidly, ostatní návěstidla zhasnuta.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/>
              <a:t>Z šetření na místě vyplynulo, že v obou případech šlo o </a:t>
            </a:r>
            <a:r>
              <a:rPr lang="cs-CZ" sz="2000" b="1" dirty="0"/>
              <a:t>zatuhnutí aplikace „</a:t>
            </a:r>
            <a:r>
              <a:rPr lang="cs-CZ" sz="2000" b="1" dirty="0" err="1"/>
              <a:t>Aeroprg</a:t>
            </a:r>
            <a:r>
              <a:rPr lang="cs-CZ" sz="2000" dirty="0"/>
              <a:t>“ na pracovní stanici TEC (TWR).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Trranscon</a:t>
            </a:r>
            <a:r>
              <a:rPr lang="cs-CZ" sz="2000" dirty="0">
                <a:solidFill>
                  <a:srgbClr val="7030A0"/>
                </a:solidFill>
                <a:sym typeface="Wingdings" panose="05000000000000000000" pitchFamily="2" charset="2"/>
              </a:rPr>
              <a:t>: Proveden úprava SW.</a:t>
            </a:r>
            <a:endParaRPr lang="cs-CZ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564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10. 02. 2021 Vyjetí z Exitu L – zapadlé letadlo</a:t>
            </a:r>
          </a:p>
          <a:p>
            <a:pPr lvl="0" algn="ctr">
              <a:spcAft>
                <a:spcPts val="500"/>
              </a:spcAft>
            </a:pPr>
            <a:endParaRPr lang="cs-CZ" sz="2400" b="1" dirty="0"/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/>
              <a:t>V 13:32 hod., byla podána telefonicky informace ze společnosti </a:t>
            </a:r>
            <a:r>
              <a:rPr lang="cs-CZ" sz="2000" dirty="0" err="1"/>
              <a:t>Fly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 o tom, že při pojíždění letounu OK-KEA došlo k zapadnutí na vjezdu L. 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/>
              <a:t>Zaměstnanci HZS odházeli sníh a letadlo ručně zatlačili k hangáru </a:t>
            </a:r>
            <a:r>
              <a:rPr lang="cs-CZ" sz="2000" dirty="0" err="1"/>
              <a:t>Fly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. 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/>
              <a:t>Letadlo bez poškození, posádka bez zranění. Nedošlo k poškození infrastruktury letiště. Bez přerušení provozu. 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/>
              <a:t>Na TWY L nebyl vyhrnutý sníh, jen ve střední části byl sníh uježděn od vozidel. Letoun najel více doprava a sjel pravým kolem na trávu a zapadl. Při snaze vyprostit se přidáním plynu došlo pouze k otočení letadla směrem do nezpevněné plochy.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7030A0"/>
                </a:solidFill>
              </a:rPr>
              <a:t>Řešeno s fy. </a:t>
            </a:r>
            <a:r>
              <a:rPr lang="cs-CZ" sz="2000" dirty="0" err="1">
                <a:solidFill>
                  <a:srgbClr val="7030A0"/>
                </a:solidFill>
              </a:rPr>
              <a:t>Fly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Service</a:t>
            </a:r>
            <a:r>
              <a:rPr lang="cs-CZ" sz="2000" dirty="0">
                <a:solidFill>
                  <a:srgbClr val="7030A0"/>
                </a:solidFill>
              </a:rPr>
              <a:t> – bez odp.</a:t>
            </a:r>
          </a:p>
        </p:txBody>
      </p:sp>
    </p:spTree>
    <p:extLst>
      <p:ext uri="{BB962C8B-B14F-4D97-AF65-F5344CB8AC3E}">
        <p14:creationId xmlns:p14="http://schemas.microsoft.com/office/powerpoint/2010/main" val="2843770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4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10. 02. 2021 Vyjetí z Exitu L – zapadlé letadlo</a:t>
            </a: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  <a:p>
            <a:pPr lvl="0" indent="358775"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4BF1A6-5572-4D11-94AB-7D6F7E78B4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2620" y="2156966"/>
            <a:ext cx="5715000" cy="2381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AE9991C-280B-4267-9CF0-A1D6E9FDD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708920"/>
            <a:ext cx="441649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57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11. 02. 2021 Poškození letadla při odbavení</a:t>
            </a:r>
          </a:p>
          <a:p>
            <a:pPr lvl="0" algn="ctr">
              <a:spcAft>
                <a:spcPts val="500"/>
              </a:spcAft>
            </a:pPr>
            <a:endParaRPr lang="cs-CZ" sz="2400" b="1" dirty="0"/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V 14:10 hod., došlo během pozemního odbavení k poškození letadla A330-200, imatrikulace 9H-BFS, společnosti </a:t>
            </a:r>
            <a:r>
              <a:rPr lang="cs-CZ" sz="2400" dirty="0" err="1"/>
              <a:t>Maleth</a:t>
            </a:r>
            <a:r>
              <a:rPr lang="cs-CZ" sz="2400" dirty="0"/>
              <a:t> Aero.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K události došlo na APN S. Při otevírání </a:t>
            </a:r>
            <a:r>
              <a:rPr lang="cs-CZ" sz="2400" dirty="0" err="1"/>
              <a:t>cargo</a:t>
            </a:r>
            <a:r>
              <a:rPr lang="cs-CZ" sz="2400" dirty="0"/>
              <a:t> dveří letadla došlo ke kontaktu se zábradlím zařízení pro pozemní odbavení  - nakladač (</a:t>
            </a:r>
            <a:r>
              <a:rPr lang="cs-CZ" sz="2400" dirty="0" err="1"/>
              <a:t>cargo</a:t>
            </a:r>
            <a:r>
              <a:rPr lang="cs-CZ" sz="2400" dirty="0"/>
              <a:t> </a:t>
            </a:r>
            <a:r>
              <a:rPr lang="cs-CZ" sz="2400" dirty="0" err="1"/>
              <a:t>loader</a:t>
            </a:r>
            <a:r>
              <a:rPr lang="cs-CZ" sz="2400" dirty="0"/>
              <a:t>). Při kontaktu došlo k malému promáčknutí spodní části </a:t>
            </a:r>
            <a:r>
              <a:rPr lang="cs-CZ" sz="2400" dirty="0" err="1"/>
              <a:t>cago</a:t>
            </a:r>
            <a:r>
              <a:rPr lang="cs-CZ" sz="2400" dirty="0"/>
              <a:t> dveří.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/>
              <a:t>Událost byla ihned nahlášená posádce, která následně po prohlídce s letadlem odletěla.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7030A0"/>
                </a:solidFill>
              </a:rPr>
              <a:t>Řešeno s </a:t>
            </a:r>
            <a:r>
              <a:rPr lang="cs-CZ" sz="2400" dirty="0" err="1">
                <a:solidFill>
                  <a:srgbClr val="7030A0"/>
                </a:solidFill>
              </a:rPr>
              <a:t>Maleth</a:t>
            </a:r>
            <a:r>
              <a:rPr lang="cs-CZ" sz="2400" dirty="0">
                <a:solidFill>
                  <a:srgbClr val="7030A0"/>
                </a:solidFill>
              </a:rPr>
              <a:t> Aero.</a:t>
            </a:r>
          </a:p>
          <a:p>
            <a:pPr>
              <a:spcAft>
                <a:spcPts val="500"/>
              </a:spcAft>
            </a:pPr>
            <a:endParaRPr lang="cs-CZ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314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zentace-sablona-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6D8644C9B91B49832A72FCB4405064" ma:contentTypeVersion="0" ma:contentTypeDescription="Vytvoří nový dokument" ma:contentTypeScope="" ma:versionID="d54f3275d2bb52365cc481092a8156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EC8E9-5DA0-4B17-B183-469D2862AC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1208BB-B634-4B32-B1C9-0E98EDC08A5F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1BA7DE-6182-4657-90D0-829007DB3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prezentace-sablona-2017</Template>
  <TotalTime>4511</TotalTime>
  <Words>1445</Words>
  <Application>Microsoft Office PowerPoint</Application>
  <PresentationFormat>Předvádění na obrazovce (4:3)</PresentationFormat>
  <Paragraphs>233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prezentace-sablona-2017</vt:lpstr>
      <vt:lpstr> LRST &amp; LAST,  LBV 16. 07. 2020  (minulé zasedání 01. 12. 2020)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Audity</vt:lpstr>
      <vt:lpstr>Audity SMS (CMS)</vt:lpstr>
      <vt:lpstr>Regulatorní audity ÚCL 2021</vt:lpstr>
      <vt:lpstr>Přezkoumání SMS</vt:lpstr>
      <vt:lpstr>Hodnocení výkonnosti externích subjektů 2020</vt:lpstr>
      <vt:lpstr>Smluvní činnosti a koordinace s jinými organizacemi</vt:lpstr>
      <vt:lpstr>Compliance management system (CMS)</vt:lpstr>
      <vt:lpstr>Roční vyhodnocení LRS Programu</vt:lpstr>
      <vt:lpstr>BioL</vt:lpstr>
      <vt:lpstr>Safety Portal</vt:lpstr>
      <vt:lpstr>Platné provozní pokyny (výběr)</vt:lpstr>
      <vt:lpstr>Parkování letadel v areálu OKA </vt:lpstr>
      <vt:lpstr>Parkování letadel v areálu OKA</vt:lpstr>
      <vt:lpstr>Parkování letadel v areálu OKA</vt:lpstr>
      <vt:lpstr>Nové bezpečnostní prvky</vt:lpstr>
      <vt:lpstr>Aktualizace mezinárodní legislativy</vt:lpstr>
      <vt:lpstr>Aktuální projekty a další věci k projednání</vt:lpstr>
      <vt:lpstr>Děkuji za pozornost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2018_02_28 Bezpečnostní komise</dc:title>
  <dc:creator>Smolon Marek</dc:creator>
  <cp:lastModifiedBy>Smolon Marek</cp:lastModifiedBy>
  <cp:revision>520</cp:revision>
  <cp:lastPrinted>2020-06-22T10:14:02Z</cp:lastPrinted>
  <dcterms:created xsi:type="dcterms:W3CDTF">2017-10-26T06:01:17Z</dcterms:created>
  <dcterms:modified xsi:type="dcterms:W3CDTF">2021-03-15T13:52:23Z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0x010100856D8644C9B91B49832A72FCB4405064</vt:lpwstr>
  </property>
</Properties>
</file>